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0"/>
  </p:notesMasterIdLst>
  <p:handoutMasterIdLst>
    <p:handoutMasterId r:id="rId11"/>
  </p:handoutMasterIdLst>
  <p:sldIdLst>
    <p:sldId id="303" r:id="rId2"/>
    <p:sldId id="803" r:id="rId3"/>
    <p:sldId id="807" r:id="rId4"/>
    <p:sldId id="808" r:id="rId5"/>
    <p:sldId id="809" r:id="rId6"/>
    <p:sldId id="804" r:id="rId7"/>
    <p:sldId id="805" r:id="rId8"/>
    <p:sldId id="806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9FF"/>
    <a:srgbClr val="FF33CC"/>
    <a:srgbClr val="FF6699"/>
    <a:srgbClr val="FF3300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24" d="100"/>
          <a:sy n="124" d="100"/>
        </p:scale>
        <p:origin x="1440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10/25/2021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10/25/2021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507065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3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458658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9709679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066345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6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425870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4802971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9983184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</a:t>
            </a:r>
            <a:r>
              <a:rPr lang="de-DE" altLang="ko-KR" sz="1400" b="1" kern="120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#147E </a:t>
            </a:r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(e-meeting)</a:t>
            </a:r>
          </a:p>
          <a:p>
            <a:r>
              <a:rPr lang="en-US" altLang="ko-KR" sz="1400" b="1" kern="120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October 18 – 22, 2021</a:t>
            </a:r>
            <a:r>
              <a:rPr lang="nb-NO" altLang="ko-KR" sz="1400" b="1" kern="120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, </a:t>
            </a:r>
            <a:r>
              <a:rPr lang="nb-NO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Elbonia</a:t>
            </a:r>
            <a:endParaRPr lang="sv-SE" altLang="en-US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826000" y="334106"/>
            <a:ext cx="2203717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600" b="1" smtClean="0">
                <a:effectLst/>
                <a:latin typeface="+mn-lt"/>
              </a:rPr>
              <a:t>S2-2108241</a:t>
            </a:r>
          </a:p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altLang="ko-KR" sz="1200" b="1" kern="120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(revision of S2-2107128)</a:t>
            </a:r>
            <a:endParaRPr lang="en-GB" altLang="en-US" sz="1200" b="1" kern="1200" smtClean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</a:t>
            </a:r>
            <a:r>
              <a:rPr lang="en-GB" altLang="de-DE" sz="1300">
                <a:solidFill>
                  <a:schemeClr val="bg1"/>
                </a:solidFill>
                <a:latin typeface="+mn-lt"/>
              </a:rPr>
              <a:t>SA </a:t>
            </a:r>
            <a:r>
              <a:rPr lang="en-GB" altLang="de-DE" sz="1300" smtClean="0">
                <a:solidFill>
                  <a:schemeClr val="bg1"/>
                </a:solidFill>
                <a:latin typeface="+mn-lt"/>
              </a:rPr>
              <a:t>WG2#147E</a:t>
            </a:r>
            <a:r>
              <a:rPr lang="en-GB" altLang="de-DE" sz="1300" baseline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Electronic meeting</a:t>
            </a:r>
            <a:r>
              <a:rPr lang="en-GB" altLang="de-DE" sz="1300" baseline="0" smtClean="0">
                <a:solidFill>
                  <a:schemeClr val="bg1"/>
                </a:solidFill>
                <a:latin typeface="+mn-lt"/>
              </a:rPr>
              <a:t>, October 18 – 22, 2021</a:t>
            </a:r>
            <a:endParaRPr lang="en-GB" altLang="de-DE" sz="1300" dirty="0" smtClean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altLang="ko-KR" sz="1200" spc="300" dirty="0" smtClean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</a:t>
            </a:r>
            <a:r>
              <a:rPr lang="en-GB" altLang="en-US" sz="800"/>
              <a:t>3GPP </a:t>
            </a:r>
            <a:r>
              <a:rPr lang="en-GB" altLang="en-US" sz="800" smtClean="0"/>
              <a:t>2021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en-US" sz="2800" b="1" baseline="30000">
                <a:solidFill>
                  <a:srgbClr val="FF33CC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♥</a:t>
            </a:r>
            <a:r>
              <a:rPr lang="en-US" altLang="en-US" sz="2800" b="1">
                <a:solidFill>
                  <a:srgbClr val="FF33CC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sz="3600" b="1" smtClean="0"/>
              <a:t>eV2XARC_Ph2</a:t>
            </a:r>
            <a:r>
              <a:rPr lang="en-US" altLang="de-DE" sz="3600" b="1" smtClean="0"/>
              <a:t> </a:t>
            </a:r>
            <a:r>
              <a:rPr lang="en-US" altLang="de-DE" sz="3600" b="1"/>
              <a:t>Status </a:t>
            </a:r>
            <a:r>
              <a:rPr lang="en-GB" altLang="zh-CN" sz="3600" b="1" smtClean="0"/>
              <a:t>Report </a:t>
            </a:r>
            <a:r>
              <a:rPr lang="en-US" altLang="en-US" sz="2800" b="1" baseline="30000" smtClean="0">
                <a:solidFill>
                  <a:srgbClr val="FF33CC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♥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/>
              <a:t/>
            </a:r>
            <a:br>
              <a:rPr lang="en-US" altLang="en-US" sz="2000" b="1"/>
            </a:br>
            <a:r>
              <a:rPr lang="en-US" altLang="en-US" sz="2000" b="1" smtClean="0"/>
              <a:t>LaeYoung Kim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smtClean="0">
                <a:latin typeface="Arial" charset="0"/>
              </a:rPr>
              <a:t>LG Electronics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smtClean="0"/>
              <a:t>eV2XARC_Ph2 </a:t>
            </a:r>
            <a:r>
              <a:rPr lang="en-US" altLang="de-DE" sz="2800" b="1" dirty="0" smtClean="0"/>
              <a:t>status </a:t>
            </a:r>
            <a:r>
              <a:rPr lang="en-US" altLang="de-DE" sz="2800" b="1"/>
              <a:t>after </a:t>
            </a:r>
            <a:r>
              <a:rPr lang="en-US" altLang="de-DE" sz="2800" b="1" smtClean="0"/>
              <a:t>SA2#147E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713080209"/>
              </p:ext>
            </p:extLst>
          </p:nvPr>
        </p:nvGraphicFramePr>
        <p:xfrm>
          <a:off x="299677" y="1376363"/>
          <a:ext cx="8567698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544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528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2944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10650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eV2XARC_Ph2</a:t>
                      </a:r>
                      <a:endParaRPr kumimoji="0" lang="en-US" altLang="ko-KR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95% &gt; </a:t>
                      </a:r>
                      <a:r>
                        <a:rPr lang="en-US" altLang="ko-KR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  <a:endParaRPr lang="en-US" altLang="ko-KR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21</a:t>
                      </a:r>
                      <a:endParaRPr lang="en-US" altLang="ko-KR" sz="1400" b="1" i="0" smtClean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SP-210090</a:t>
                      </a:r>
                      <a:endParaRPr lang="en-US" altLang="ko-KR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12786"/>
            <a:ext cx="8554481" cy="397367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smtClean="0"/>
              <a:t>1 CR </a:t>
            </a:r>
            <a:r>
              <a:rPr lang="en-US" altLang="ko-KR" sz="1400"/>
              <a:t>agreed to TS 23.287 </a:t>
            </a:r>
            <a:r>
              <a:rPr lang="en-GB" altLang="ko-KR" sz="1400" smtClean="0"/>
              <a:t>regarding Tx Profile for NR </a:t>
            </a:r>
            <a:r>
              <a:rPr lang="en-GB" altLang="ko-KR" sz="1400"/>
              <a:t>PC5 DRX operations</a:t>
            </a:r>
            <a:r>
              <a:rPr lang="en-GB" altLang="ko-KR" sz="1400" smtClean="0"/>
              <a:t>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400"/>
              <a:t>Reply LS on Tx </a:t>
            </a:r>
            <a:r>
              <a:rPr lang="en-GB" altLang="ko-KR" sz="1400" smtClean="0"/>
              <a:t>Profile sent to RAN2.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1800" b="1" smtClean="0"/>
              <a:t>Key </a:t>
            </a:r>
            <a:r>
              <a:rPr lang="de-DE" altLang="de-DE" sz="1800" b="1" dirty="0"/>
              <a:t>Issue </a:t>
            </a:r>
            <a:r>
              <a:rPr lang="de-DE" altLang="de-DE" sz="1800" b="1" dirty="0" smtClean="0"/>
              <a:t>1 (</a:t>
            </a:r>
            <a:r>
              <a:rPr lang="en-US" altLang="de-DE" sz="1800" b="1" dirty="0"/>
              <a:t>Support of </a:t>
            </a:r>
            <a:r>
              <a:rPr lang="en-US" altLang="de-DE" sz="1800" b="1" dirty="0" err="1"/>
              <a:t>QoS</a:t>
            </a:r>
            <a:r>
              <a:rPr lang="en-US" altLang="de-DE" sz="1800" b="1" dirty="0"/>
              <a:t> aware NR PC5 power efficiency for pedestrian UEs</a:t>
            </a:r>
            <a:r>
              <a:rPr lang="de-DE" altLang="de-DE" sz="1800" b="1" dirty="0" smtClean="0"/>
              <a:t>):</a:t>
            </a:r>
            <a:endParaRPr lang="de-DE" altLang="de-DE" sz="1800" b="1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smtClean="0"/>
              <a:t>1 CR </a:t>
            </a:r>
            <a:r>
              <a:rPr lang="en-US" altLang="ko-KR" sz="1400"/>
              <a:t>agreed to TS 23.287</a:t>
            </a:r>
            <a:r>
              <a:rPr lang="en-GB" altLang="ko-KR" sz="1400"/>
              <a:t>. Reply LS on Tx Profile sent to </a:t>
            </a:r>
            <a:r>
              <a:rPr lang="en-GB" altLang="ko-KR" sz="1400" smtClean="0"/>
              <a:t>RAN2.</a:t>
            </a:r>
            <a:endParaRPr lang="de-DE" altLang="de-DE" sz="140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b="1" smtClean="0"/>
              <a:t>Next </a:t>
            </a:r>
            <a:r>
              <a:rPr lang="en-US" altLang="zh-CN" sz="1400" b="1" dirty="0"/>
              <a:t>Steps</a:t>
            </a:r>
            <a:r>
              <a:rPr lang="en-US" altLang="zh-CN" sz="1400"/>
              <a:t>: </a:t>
            </a:r>
            <a:r>
              <a:rPr lang="en-US" altLang="zh-CN" sz="1400" smtClean="0"/>
              <a:t>Maintenance </a:t>
            </a:r>
            <a:r>
              <a:rPr lang="en-US" altLang="zh-CN" sz="1400"/>
              <a:t>and alignment </a:t>
            </a:r>
            <a:r>
              <a:rPr lang="en-GB" altLang="ko-KR" sz="1400"/>
              <a:t>with RAN2 work</a:t>
            </a:r>
            <a:r>
              <a:rPr lang="en-US" altLang="zh-CN" sz="1400" smtClean="0"/>
              <a:t>. </a:t>
            </a:r>
          </a:p>
          <a:p>
            <a:pPr marL="457200" lvl="1" indent="-457200">
              <a:spcBef>
                <a:spcPts val="0"/>
              </a:spcBef>
              <a:spcAft>
                <a:spcPts val="400"/>
              </a:spcAft>
              <a:buBlip>
                <a:blip r:embed="rId3"/>
              </a:buBlip>
            </a:pPr>
            <a:r>
              <a:rPr lang="en-US" altLang="ko-KR" sz="1800" b="1" smtClean="0"/>
              <a:t>RAN </a:t>
            </a:r>
            <a:r>
              <a:rPr lang="en-US" altLang="ko-KR" sz="1800" b="1"/>
              <a:t>impacts and dependencies</a:t>
            </a:r>
            <a:r>
              <a:rPr lang="en-US" altLang="ko-KR" sz="180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/>
              <a:t>Sidelink DRX related operation has RAN dependency.</a:t>
            </a:r>
          </a:p>
          <a:p>
            <a:pPr lvl="0">
              <a:spcBef>
                <a:spcPts val="0"/>
              </a:spcBef>
              <a:spcAft>
                <a:spcPts val="400"/>
              </a:spcAft>
            </a:pPr>
            <a:r>
              <a:rPr lang="de-DE" altLang="ko-KR" sz="1800" b="1" smtClean="0"/>
              <a:t>Contentious </a:t>
            </a:r>
            <a:r>
              <a:rPr lang="de-DE" altLang="ko-KR" sz="1800" b="1"/>
              <a:t>Issue</a:t>
            </a:r>
            <a:r>
              <a:rPr lang="de-DE" altLang="ko-KR" sz="180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altLang="ko-KR" sz="1400"/>
              <a:t>None</a:t>
            </a:r>
            <a:endParaRPr lang="de-DE" altLang="de-DE" sz="1400" i="1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800" b="1" smtClean="0"/>
              <a:t>Focus </a:t>
            </a:r>
            <a:r>
              <a:rPr lang="de-DE" altLang="ko-KR" sz="1800" b="1"/>
              <a:t>for the Next </a:t>
            </a:r>
            <a:r>
              <a:rPr lang="de-DE" altLang="ko-KR" sz="1800" b="1" smtClean="0"/>
              <a:t>Meeting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altLang="ko-KR" sz="1400" b="1" smtClean="0"/>
              <a:t>SA2#148E</a:t>
            </a:r>
            <a:r>
              <a:rPr lang="de-DE" altLang="ko-KR" sz="1400" smtClean="0"/>
              <a:t>: </a:t>
            </a:r>
            <a:r>
              <a:rPr lang="en-US" altLang="zh-CN" sz="1400" smtClean="0"/>
              <a:t>Maintenance and alignment </a:t>
            </a:r>
            <a:r>
              <a:rPr lang="en-GB" altLang="ko-KR" sz="1400" smtClean="0"/>
              <a:t>with RAN2 work</a:t>
            </a:r>
            <a:r>
              <a:rPr lang="en-US" altLang="zh-CN" sz="1400" smtClean="0"/>
              <a:t>.</a:t>
            </a:r>
          </a:p>
          <a:p>
            <a:pPr marL="984250" lvl="2" indent="-269875">
              <a:spcBef>
                <a:spcPts val="0"/>
              </a:spcBef>
              <a:spcAft>
                <a:spcPts val="100"/>
              </a:spcAft>
            </a:pPr>
            <a:endParaRPr lang="en-US" altLang="zh-CN" sz="1400" smtClean="0"/>
          </a:p>
          <a:p>
            <a:pPr marL="0" indent="0">
              <a:spcBef>
                <a:spcPts val="0"/>
              </a:spcBef>
              <a:spcAft>
                <a:spcPts val="10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1232984914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95032" y="2194370"/>
            <a:ext cx="5566488" cy="25729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BACKUP</a:t>
            </a:r>
            <a:b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GB" sz="3600"/>
              <a:t/>
            </a:r>
            <a:br>
              <a:rPr lang="en-GB" sz="3600"/>
            </a:br>
            <a:r>
              <a:rPr lang="en-GB" sz="2400" b="1" smtClean="0"/>
              <a:t>SA2#146E </a:t>
            </a:r>
            <a:r>
              <a:rPr lang="en-US" sz="2400" b="1" smtClean="0"/>
              <a:t>eV2XARC_Ph2 </a:t>
            </a:r>
            <a:r>
              <a:rPr lang="en-US" altLang="de-DE" sz="2400" b="1"/>
              <a:t>Status </a:t>
            </a:r>
            <a:r>
              <a:rPr lang="en-GB" altLang="zh-CN" sz="2400" b="1" smtClean="0"/>
              <a:t>Report</a:t>
            </a:r>
            <a:br>
              <a:rPr lang="en-GB" altLang="zh-CN" sz="2400" b="1" smtClean="0"/>
            </a:br>
            <a:r>
              <a:rPr lang="en-GB" altLang="zh-CN" sz="2400" b="1" smtClean="0"/>
              <a:t>(S2-2106531) </a:t>
            </a:r>
            <a:r>
              <a:rPr lang="en-GB" altLang="zh-CN" sz="2400" b="1" dirty="0"/>
              <a:t>for information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277729157"/>
      </p:ext>
    </p:extLst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smtClean="0"/>
              <a:t>eV2XARC_Ph2</a:t>
            </a:r>
            <a:r>
              <a:rPr lang="en-US" altLang="de-DE" sz="2800" b="1" smtClean="0"/>
              <a:t> </a:t>
            </a:r>
            <a:r>
              <a:rPr lang="en-US" altLang="de-DE" sz="2800" b="1" dirty="0"/>
              <a:t>Status </a:t>
            </a:r>
            <a:r>
              <a:rPr lang="en-US" altLang="de-DE" sz="2800" b="1"/>
              <a:t>at </a:t>
            </a:r>
            <a:r>
              <a:rPr lang="en-US" altLang="de-DE" sz="2800" b="1" smtClean="0"/>
              <a:t>SA#93-e</a:t>
            </a:r>
            <a:endParaRPr lang="de-DE" altLang="de-DE" sz="2800" b="1" dirty="0"/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551099"/>
            <a:ext cx="8404754" cy="38022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</a:t>
            </a:r>
            <a:r>
              <a:rPr lang="de-DE" altLang="de-DE" sz="2000"/>
              <a:t>since </a:t>
            </a:r>
            <a:r>
              <a:rPr lang="de-DE" altLang="de-DE" sz="2000" smtClean="0"/>
              <a:t>SA#92-e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smtClean="0"/>
              <a:t>3 </a:t>
            </a:r>
            <a:r>
              <a:rPr lang="en-US" altLang="ko-KR" sz="1400"/>
              <a:t>CRs agreed to TS </a:t>
            </a:r>
            <a:r>
              <a:rPr lang="en-US" altLang="ko-KR" sz="1400" smtClean="0"/>
              <a:t>23.287 based on the RAN2 progress/agreements</a:t>
            </a:r>
            <a:r>
              <a:rPr lang="en-GB" altLang="ko-KR" sz="1400" smtClean="0"/>
              <a:t> regarding NR </a:t>
            </a:r>
            <a:r>
              <a:rPr lang="en-GB" altLang="ko-KR" sz="1400"/>
              <a:t>PC5 DRX </a:t>
            </a:r>
            <a:r>
              <a:rPr lang="en-GB" altLang="ko-KR" sz="1400" smtClean="0"/>
              <a:t>operations.</a:t>
            </a:r>
            <a:endParaRPr lang="de-DE" altLang="de-DE" sz="140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smtClean="0"/>
              <a:t>RAN </a:t>
            </a:r>
            <a:r>
              <a:rPr lang="de-DE" altLang="de-DE" sz="2000" dirty="0"/>
              <a:t>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 dirty="0" err="1"/>
              <a:t>Sidelink</a:t>
            </a:r>
            <a:r>
              <a:rPr lang="en-US" sz="1400" dirty="0"/>
              <a:t> DRX related operation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/>
              <a:t>Next </a:t>
            </a:r>
            <a:r>
              <a:rPr lang="de-DE" altLang="de-DE" sz="2000" smtClean="0"/>
              <a:t>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/>
              <a:t>Maintenance and alignment </a:t>
            </a:r>
            <a:r>
              <a:rPr lang="en-GB" altLang="ko-KR" sz="1400"/>
              <a:t>with RAN2 work</a:t>
            </a:r>
            <a:r>
              <a:rPr lang="en-US" altLang="zh-CN" sz="1400" smtClean="0"/>
              <a:t>. 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de-DE" altLang="de-DE" sz="1600" dirty="0"/>
          </a:p>
        </p:txBody>
      </p:sp>
      <p:graphicFrame>
        <p:nvGraphicFramePr>
          <p:cNvPr id="8" name="Content Placeholder 8"/>
          <p:cNvGraphicFramePr>
            <a:graphicFrameLocks/>
          </p:cNvGraphicFramePr>
          <p:nvPr>
            <p:extLst/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422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eV2XARC_Ph2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</a:t>
                      </a:r>
                      <a:r>
                        <a:rPr lang="en-US" altLang="ko-KR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</a:t>
                      </a: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21 </a:t>
                      </a: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21</a:t>
                      </a:r>
                      <a:endParaRPr lang="en-US" altLang="ko-KR" sz="1400" b="1" i="0" smtClean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SP-210090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4611746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smtClean="0"/>
              <a:t>eV2XARC_Ph2 </a:t>
            </a:r>
            <a:r>
              <a:rPr lang="en-US" altLang="de-DE" sz="2800" b="1" dirty="0" smtClean="0"/>
              <a:t>status </a:t>
            </a:r>
            <a:r>
              <a:rPr lang="en-US" altLang="de-DE" sz="2800" b="1"/>
              <a:t>after </a:t>
            </a:r>
            <a:r>
              <a:rPr lang="en-US" altLang="de-DE" sz="2800" b="1" smtClean="0"/>
              <a:t>SA2#146E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299677" y="1376363"/>
          <a:ext cx="8567698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544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528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2944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10650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eV2XARC_Ph2</a:t>
                      </a:r>
                      <a:endParaRPr kumimoji="0" lang="en-US" altLang="ko-KR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&gt; 95%</a:t>
                      </a:r>
                      <a:endParaRPr lang="en-US" altLang="ko-KR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21 </a:t>
                      </a: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21</a:t>
                      </a:r>
                      <a:endParaRPr lang="en-US" altLang="ko-KR" sz="1400" b="1" i="0" smtClean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SP-210090</a:t>
                      </a:r>
                      <a:endParaRPr lang="en-US" altLang="ko-KR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12786"/>
            <a:ext cx="8554481" cy="397367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10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ko-KR" sz="1400" smtClean="0"/>
              <a:t>3 </a:t>
            </a:r>
            <a:r>
              <a:rPr lang="en-US" altLang="ko-KR" sz="1400"/>
              <a:t>CRs agreed to TS 23.287 based on the RAN2 </a:t>
            </a:r>
            <a:r>
              <a:rPr lang="en-US" altLang="ko-KR" sz="1400" smtClean="0"/>
              <a:t>progress/agreements </a:t>
            </a:r>
            <a:r>
              <a:rPr lang="en-GB" altLang="ko-KR" sz="1400" smtClean="0"/>
              <a:t>regarding </a:t>
            </a:r>
            <a:r>
              <a:rPr lang="en-GB" altLang="ko-KR" sz="1400"/>
              <a:t>NR PC5 DRX operations</a:t>
            </a:r>
            <a:r>
              <a:rPr lang="en-GB" altLang="ko-KR" sz="1400" smtClean="0"/>
              <a:t>.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GB" altLang="ko-KR" sz="1400" smtClean="0"/>
              <a:t>The following issue in the exception sheet was discussed with DP proposing ‘no work’, but no conclusion.</a:t>
            </a:r>
            <a:br>
              <a:rPr lang="en-GB" altLang="ko-KR" sz="1400" smtClean="0"/>
            </a:br>
            <a:r>
              <a:rPr lang="en-GB" altLang="ko-KR" sz="1400" i="1" smtClean="0">
                <a:sym typeface="Wingdings" panose="05000000000000000000" pitchFamily="2" charset="2"/>
              </a:rPr>
              <a:t> can be discussed in SA2#147E with companies input if submitted.</a:t>
            </a:r>
            <a:endParaRPr lang="en-GB" altLang="ko-KR" sz="1400" i="1" smtClean="0"/>
          </a:p>
          <a:p>
            <a:pPr marL="898525" lvl="2" indent="-184150">
              <a:spcBef>
                <a:spcPts val="0"/>
              </a:spcBef>
              <a:spcAft>
                <a:spcPts val="100"/>
              </a:spcAft>
            </a:pPr>
            <a:r>
              <a:rPr lang="en-GB" altLang="ko-KR" sz="1200" u="sng" smtClean="0"/>
              <a:t>Whether</a:t>
            </a:r>
            <a:r>
              <a:rPr lang="en-GB" altLang="ko-KR" sz="1200" smtClean="0"/>
              <a:t> </a:t>
            </a:r>
            <a:r>
              <a:rPr lang="en-GB" altLang="ko-KR" sz="1200"/>
              <a:t>the V2X layer exposes transmission schedule information to the V2X application layer and what is the content for the transmission schedule information based on the applied PC5 DRX information/parameters provided by the AS layer to the V2X layer to be defined in RAN2.</a:t>
            </a:r>
            <a:endParaRPr lang="de-DE" altLang="de-DE" sz="120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100"/>
              </a:spcAft>
            </a:pPr>
            <a:r>
              <a:rPr lang="de-DE" altLang="de-DE" sz="1800" b="1" smtClean="0"/>
              <a:t>Key </a:t>
            </a:r>
            <a:r>
              <a:rPr lang="de-DE" altLang="de-DE" sz="1800" b="1" dirty="0"/>
              <a:t>Issue </a:t>
            </a:r>
            <a:r>
              <a:rPr lang="de-DE" altLang="de-DE" sz="1800" b="1" dirty="0" smtClean="0"/>
              <a:t>1 (</a:t>
            </a:r>
            <a:r>
              <a:rPr lang="en-US" altLang="de-DE" sz="1800" b="1" dirty="0"/>
              <a:t>Support of </a:t>
            </a:r>
            <a:r>
              <a:rPr lang="en-US" altLang="de-DE" sz="1800" b="1" dirty="0" err="1"/>
              <a:t>QoS</a:t>
            </a:r>
            <a:r>
              <a:rPr lang="en-US" altLang="de-DE" sz="1800" b="1" dirty="0"/>
              <a:t> aware NR PC5 power efficiency for pedestrian UEs</a:t>
            </a:r>
            <a:r>
              <a:rPr lang="de-DE" altLang="de-DE" sz="1800" b="1" dirty="0" smtClean="0"/>
              <a:t>):</a:t>
            </a:r>
            <a:endParaRPr lang="de-DE" altLang="de-DE" sz="1800" b="1" dirty="0"/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ko-KR" sz="1400" smtClean="0"/>
              <a:t>3 </a:t>
            </a:r>
            <a:r>
              <a:rPr lang="en-US" altLang="ko-KR" sz="1400"/>
              <a:t>CRs agreed to TS 23.287</a:t>
            </a:r>
            <a:r>
              <a:rPr lang="en-GB" altLang="ko-KR" sz="1400" smtClean="0"/>
              <a:t>.</a:t>
            </a:r>
            <a:endParaRPr lang="de-DE" altLang="de-DE" sz="140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zh-CN" sz="1400" b="1" smtClean="0"/>
              <a:t>Next </a:t>
            </a:r>
            <a:r>
              <a:rPr lang="en-US" altLang="zh-CN" sz="1400" b="1" dirty="0"/>
              <a:t>Steps</a:t>
            </a:r>
            <a:r>
              <a:rPr lang="en-US" altLang="zh-CN" sz="1400"/>
              <a:t>: </a:t>
            </a:r>
            <a:r>
              <a:rPr lang="en-US" altLang="zh-CN" sz="1400" smtClean="0"/>
              <a:t>Maintenance </a:t>
            </a:r>
            <a:r>
              <a:rPr lang="en-US" altLang="zh-CN" sz="1400"/>
              <a:t>and alignment </a:t>
            </a:r>
            <a:r>
              <a:rPr lang="en-GB" altLang="ko-KR" sz="1400"/>
              <a:t>with RAN2 work</a:t>
            </a:r>
            <a:r>
              <a:rPr lang="en-US" altLang="zh-CN" sz="1400" smtClean="0"/>
              <a:t>. </a:t>
            </a:r>
          </a:p>
          <a:p>
            <a:pPr marL="457200" lvl="1" indent="-457200">
              <a:spcBef>
                <a:spcPts val="0"/>
              </a:spcBef>
              <a:spcAft>
                <a:spcPts val="100"/>
              </a:spcAft>
              <a:buBlip>
                <a:blip r:embed="rId3"/>
              </a:buBlip>
            </a:pPr>
            <a:r>
              <a:rPr lang="en-US" altLang="ko-KR" sz="1800" b="1" smtClean="0"/>
              <a:t>RAN </a:t>
            </a:r>
            <a:r>
              <a:rPr lang="en-US" altLang="ko-KR" sz="1800" b="1"/>
              <a:t>impacts and dependencies</a:t>
            </a:r>
            <a:r>
              <a:rPr lang="en-US" altLang="ko-KR" sz="1800"/>
              <a:t>: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ko-KR" sz="1400"/>
              <a:t>Sidelink DRX related operation has RAN dependency.</a:t>
            </a:r>
          </a:p>
          <a:p>
            <a:pPr lvl="0">
              <a:spcBef>
                <a:spcPts val="0"/>
              </a:spcBef>
              <a:spcAft>
                <a:spcPts val="100"/>
              </a:spcAft>
            </a:pPr>
            <a:r>
              <a:rPr lang="de-DE" altLang="ko-KR" sz="1800" b="1" smtClean="0"/>
              <a:t>Contentious </a:t>
            </a:r>
            <a:r>
              <a:rPr lang="de-DE" altLang="ko-KR" sz="1800" b="1"/>
              <a:t>Issue</a:t>
            </a:r>
            <a:r>
              <a:rPr lang="de-DE" altLang="ko-KR" sz="1800"/>
              <a:t>: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de-DE" altLang="ko-KR" sz="1400"/>
              <a:t>None</a:t>
            </a:r>
            <a:endParaRPr lang="de-DE" altLang="de-DE" sz="1400" i="1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100"/>
              </a:spcAft>
            </a:pPr>
            <a:r>
              <a:rPr lang="de-DE" altLang="ko-KR" sz="1800" b="1" smtClean="0"/>
              <a:t>Focus </a:t>
            </a:r>
            <a:r>
              <a:rPr lang="de-DE" altLang="ko-KR" sz="1800" b="1"/>
              <a:t>for the Next </a:t>
            </a:r>
            <a:r>
              <a:rPr lang="de-DE" altLang="ko-KR" sz="1800" b="1" smtClean="0"/>
              <a:t>Meetings</a:t>
            </a:r>
            <a:endParaRPr lang="de-DE" altLang="ko-KR" sz="1800" b="1"/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de-DE" altLang="ko-KR" sz="1400" b="1" smtClean="0"/>
              <a:t>SA2#147E and SA2#148E</a:t>
            </a:r>
            <a:r>
              <a:rPr lang="de-DE" altLang="ko-KR" sz="1400" smtClean="0"/>
              <a:t>: </a:t>
            </a:r>
            <a:r>
              <a:rPr lang="en-US" altLang="zh-CN" sz="1400" smtClean="0"/>
              <a:t>Maintenance and alignment </a:t>
            </a:r>
            <a:r>
              <a:rPr lang="en-GB" altLang="ko-KR" sz="1400" smtClean="0"/>
              <a:t>with RAN2 work</a:t>
            </a:r>
            <a:r>
              <a:rPr lang="en-US" altLang="zh-CN" sz="1400" smtClean="0"/>
              <a:t>.</a:t>
            </a:r>
            <a:endParaRPr lang="en-US" altLang="zh-CN" sz="1400"/>
          </a:p>
          <a:p>
            <a:pPr marL="984250" lvl="2" indent="-269875">
              <a:spcBef>
                <a:spcPts val="0"/>
              </a:spcBef>
              <a:spcAft>
                <a:spcPts val="100"/>
              </a:spcAft>
            </a:pPr>
            <a:endParaRPr lang="en-US" altLang="zh-CN" sz="1400" smtClean="0"/>
          </a:p>
          <a:p>
            <a:pPr marL="0" indent="0">
              <a:spcBef>
                <a:spcPts val="0"/>
              </a:spcBef>
              <a:spcAft>
                <a:spcPts val="10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4288541094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95032" y="2194370"/>
            <a:ext cx="5566488" cy="25729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BACKUP</a:t>
            </a:r>
            <a:b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GB" sz="3600"/>
              <a:t/>
            </a:r>
            <a:br>
              <a:rPr lang="en-GB" sz="3600"/>
            </a:br>
            <a:r>
              <a:rPr lang="en-GB" sz="2400" b="1" smtClean="0"/>
              <a:t>SA2#145E </a:t>
            </a:r>
            <a:r>
              <a:rPr lang="en-US" sz="2400" b="1" smtClean="0"/>
              <a:t>eV2XARC_Ph2 </a:t>
            </a:r>
            <a:r>
              <a:rPr lang="en-US" altLang="de-DE" sz="2400" b="1"/>
              <a:t>Status </a:t>
            </a:r>
            <a:r>
              <a:rPr lang="en-GB" altLang="zh-CN" sz="2400" b="1" smtClean="0"/>
              <a:t>Report</a:t>
            </a:r>
            <a:br>
              <a:rPr lang="en-GB" altLang="zh-CN" sz="2400" b="1" smtClean="0"/>
            </a:br>
            <a:r>
              <a:rPr lang="en-GB" altLang="zh-CN" sz="2400" b="1" smtClean="0"/>
              <a:t>(S2-2105190) </a:t>
            </a:r>
            <a:r>
              <a:rPr lang="en-GB" altLang="zh-CN" sz="2400" b="1" dirty="0"/>
              <a:t>for information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2902932262"/>
      </p:ext>
    </p:extLst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smtClean="0"/>
              <a:t>eV2XARC_Ph2</a:t>
            </a:r>
            <a:r>
              <a:rPr lang="en-US" altLang="de-DE" sz="2800" b="1" smtClean="0"/>
              <a:t> </a:t>
            </a:r>
            <a:r>
              <a:rPr lang="en-US" altLang="de-DE" sz="2800" b="1" dirty="0"/>
              <a:t>Status </a:t>
            </a:r>
            <a:r>
              <a:rPr lang="en-US" altLang="de-DE" sz="2800" b="1"/>
              <a:t>at </a:t>
            </a:r>
            <a:r>
              <a:rPr lang="en-US" altLang="de-DE" sz="2800" b="1" smtClean="0"/>
              <a:t>SA#92-e</a:t>
            </a:r>
            <a:endParaRPr lang="de-DE" altLang="de-DE" sz="2800" b="1" dirty="0"/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551099"/>
            <a:ext cx="8404754" cy="38022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</a:t>
            </a:r>
            <a:r>
              <a:rPr lang="de-DE" altLang="de-DE" sz="2000"/>
              <a:t>since </a:t>
            </a:r>
            <a:r>
              <a:rPr lang="de-DE" altLang="de-DE" sz="2000" smtClean="0"/>
              <a:t>SA#91-e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smtClean="0"/>
              <a:t>3 </a:t>
            </a:r>
            <a:r>
              <a:rPr lang="en-US" altLang="ko-KR" sz="1400"/>
              <a:t>CRs agreed to TS </a:t>
            </a:r>
            <a:r>
              <a:rPr lang="en-US" altLang="ko-KR" sz="1400" smtClean="0"/>
              <a:t>23.287 based on the study </a:t>
            </a:r>
            <a:r>
              <a:rPr lang="en-GB" altLang="ko-KR" sz="1400" smtClean="0"/>
              <a:t>conclusions regarding NR </a:t>
            </a:r>
            <a:r>
              <a:rPr lang="en-GB" altLang="ko-KR" sz="1400"/>
              <a:t>PC5 DRX </a:t>
            </a:r>
            <a:r>
              <a:rPr lang="en-GB" altLang="ko-KR" sz="1400" smtClean="0"/>
              <a:t>operations.</a:t>
            </a:r>
            <a:endParaRPr lang="de-DE" altLang="de-DE" sz="140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/>
              <a:t>Exception requested for finalizing </a:t>
            </a:r>
            <a:r>
              <a:rPr lang="de-DE" altLang="ko-KR" sz="1400"/>
              <a:t>normative work</a:t>
            </a:r>
            <a:r>
              <a:rPr lang="en-US" altLang="ko-KR" sz="1400" smtClean="0"/>
              <a:t>.</a:t>
            </a:r>
            <a:endParaRPr lang="en-US" altLang="ko-KR" sz="1400" i="1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smtClean="0"/>
              <a:t>RAN </a:t>
            </a:r>
            <a:r>
              <a:rPr lang="de-DE" altLang="de-DE" sz="2000" dirty="0"/>
              <a:t>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 dirty="0" err="1"/>
              <a:t>Sidelink</a:t>
            </a:r>
            <a:r>
              <a:rPr lang="en-US" sz="1400" dirty="0"/>
              <a:t> DRX related operation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/>
              <a:t>Next </a:t>
            </a:r>
            <a:r>
              <a:rPr lang="de-DE" altLang="de-DE" sz="2000" smtClean="0"/>
              <a:t>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smtClean="0"/>
              <a:t>Finalize </a:t>
            </a:r>
            <a:r>
              <a:rPr lang="de-DE" altLang="ko-KR" sz="1400"/>
              <a:t>normative </a:t>
            </a:r>
            <a:r>
              <a:rPr lang="de-DE" altLang="ko-KR" sz="1400" smtClean="0"/>
              <a:t>work</a:t>
            </a:r>
            <a:r>
              <a:rPr lang="en-GB" altLang="ko-KR" sz="1400"/>
              <a:t> via coordination with RAN2</a:t>
            </a:r>
            <a:r>
              <a:rPr lang="en-US" altLang="zh-CN" sz="1400" smtClean="0"/>
              <a:t>, </a:t>
            </a:r>
            <a:r>
              <a:rPr lang="en-US" altLang="zh-CN" sz="1400"/>
              <a:t>when the requested exception is </a:t>
            </a:r>
            <a:r>
              <a:rPr lang="en-US" altLang="zh-CN" sz="1400" smtClean="0"/>
              <a:t>granted. 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de-DE" altLang="de-DE" sz="1600" dirty="0"/>
          </a:p>
        </p:txBody>
      </p:sp>
      <p:graphicFrame>
        <p:nvGraphicFramePr>
          <p:cNvPr id="8" name="Content Placeholder 8"/>
          <p:cNvGraphicFramePr>
            <a:graphicFrameLocks/>
          </p:cNvGraphicFramePr>
          <p:nvPr>
            <p:extLst/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422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eV2XARC_Ph2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</a:t>
                      </a:r>
                      <a:r>
                        <a:rPr lang="en-US" altLang="ko-KR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</a:t>
                      </a: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21 </a:t>
                      </a: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21</a:t>
                      </a:r>
                      <a:endParaRPr lang="en-US" altLang="ko-KR" sz="1400" b="1" i="0" smtClean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SP-210090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1445340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smtClean="0"/>
              <a:t>eV2XARC_Ph2 </a:t>
            </a:r>
            <a:r>
              <a:rPr lang="en-US" altLang="de-DE" sz="2800" b="1" dirty="0" smtClean="0"/>
              <a:t>status </a:t>
            </a:r>
            <a:r>
              <a:rPr lang="en-US" altLang="de-DE" sz="2800" b="1"/>
              <a:t>after </a:t>
            </a:r>
            <a:r>
              <a:rPr lang="en-US" altLang="de-DE" sz="2800" b="1" smtClean="0"/>
              <a:t>SA2#145E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299677" y="1376363"/>
          <a:ext cx="8567698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544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528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2944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10650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eV2XARC_Ph2</a:t>
                      </a:r>
                      <a:endParaRPr kumimoji="0" lang="en-US" altLang="ko-KR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70%</a:t>
                      </a:r>
                      <a:endParaRPr lang="en-US" altLang="ko-KR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21 </a:t>
                      </a: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21</a:t>
                      </a:r>
                      <a:endParaRPr lang="en-US" altLang="ko-KR" sz="1400" b="1" i="0" smtClean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SP-210090</a:t>
                      </a:r>
                      <a:endParaRPr lang="en-US" altLang="ko-KR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smtClean="0"/>
              <a:t>3 </a:t>
            </a:r>
            <a:r>
              <a:rPr lang="en-US" altLang="ko-KR" sz="1400"/>
              <a:t>CRs agreed to TS 23.287 based on the study </a:t>
            </a:r>
            <a:r>
              <a:rPr lang="en-GB" altLang="ko-KR" sz="1400"/>
              <a:t>conclusions regarding NR PC5 DRX operations.</a:t>
            </a:r>
            <a:endParaRPr lang="de-DE" altLang="de-DE" sz="140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/>
              <a:t>Exception sheet sent to SA#92-e</a:t>
            </a:r>
            <a:r>
              <a:rPr lang="en-US" altLang="ko-KR" sz="140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/>
              <a:t>Key </a:t>
            </a:r>
            <a:r>
              <a:rPr lang="de-DE" altLang="de-DE" sz="1800" b="1" dirty="0"/>
              <a:t>Issue </a:t>
            </a:r>
            <a:r>
              <a:rPr lang="de-DE" altLang="de-DE" sz="1800" b="1" dirty="0" smtClean="0"/>
              <a:t>1 (</a:t>
            </a:r>
            <a:r>
              <a:rPr lang="en-US" altLang="de-DE" sz="1800" b="1" dirty="0"/>
              <a:t>Support of </a:t>
            </a:r>
            <a:r>
              <a:rPr lang="en-US" altLang="de-DE" sz="1800" b="1" dirty="0" err="1"/>
              <a:t>QoS</a:t>
            </a:r>
            <a:r>
              <a:rPr lang="en-US" altLang="de-DE" sz="1800" b="1" dirty="0"/>
              <a:t> aware NR PC5 power efficiency for pedestrian UEs</a:t>
            </a:r>
            <a:r>
              <a:rPr lang="de-DE" altLang="de-DE" sz="1800" b="1" dirty="0" smtClean="0"/>
              <a:t>):</a:t>
            </a:r>
            <a:endParaRPr lang="de-DE" altLang="de-DE" sz="18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smtClean="0"/>
              <a:t>3 </a:t>
            </a:r>
            <a:r>
              <a:rPr lang="en-US" altLang="ko-KR" sz="1400"/>
              <a:t>CRs agreed to TS 23.287</a:t>
            </a:r>
            <a:r>
              <a:rPr lang="en-GB" altLang="ko-KR" sz="1400" smtClean="0"/>
              <a:t>.</a:t>
            </a:r>
            <a:endParaRPr lang="de-DE" altLang="de-DE" sz="140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smtClean="0"/>
              <a:t>Next </a:t>
            </a:r>
            <a:r>
              <a:rPr lang="en-US" altLang="zh-CN" sz="1400" b="1" dirty="0"/>
              <a:t>Steps</a:t>
            </a:r>
            <a:r>
              <a:rPr lang="en-US" altLang="zh-CN" sz="1400" dirty="0"/>
              <a:t>: </a:t>
            </a:r>
            <a:endParaRPr lang="en-US" altLang="zh-CN" sz="1400" dirty="0" smtClean="0"/>
          </a:p>
          <a:p>
            <a:pPr marL="984250" lvl="2" indent="-269875">
              <a:spcBef>
                <a:spcPts val="0"/>
              </a:spcBef>
              <a:spcAft>
                <a:spcPts val="0"/>
              </a:spcAft>
            </a:pPr>
            <a:r>
              <a:rPr lang="en-US" altLang="zh-CN" sz="1400"/>
              <a:t>Finalize normative work </a:t>
            </a:r>
            <a:r>
              <a:rPr lang="en-GB" altLang="ko-KR" sz="1400"/>
              <a:t>via coordination with RAN2</a:t>
            </a:r>
            <a:r>
              <a:rPr lang="en-US" altLang="zh-CN" sz="1400" smtClean="0"/>
              <a:t>. </a:t>
            </a:r>
          </a:p>
          <a:p>
            <a:pPr marL="984250" lvl="2" indent="-269875">
              <a:spcBef>
                <a:spcPts val="0"/>
              </a:spcBef>
              <a:spcAft>
                <a:spcPts val="0"/>
              </a:spcAft>
            </a:pPr>
            <a:endParaRPr lang="en-US" altLang="zh-CN" sz="100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800" b="1"/>
              <a:t>RAN impacts and dependencies</a:t>
            </a:r>
            <a:r>
              <a:rPr lang="en-US" altLang="ko-KR" sz="180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/>
              <a:t>Sidelink DRX related operation has RAN dependency.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000" b="1" i="1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/>
              <a:t>Contentious Issue</a:t>
            </a:r>
            <a:r>
              <a:rPr lang="de-DE" altLang="ko-KR" sz="180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400"/>
              <a:t>None</a:t>
            </a:r>
            <a:endParaRPr lang="de-DE" altLang="de-DE" sz="1400" i="1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000" b="1" i="1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/>
              <a:t>Focus for the Next Meeting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/>
              <a:t>SA2#146E</a:t>
            </a:r>
            <a:r>
              <a:rPr lang="de-DE" altLang="ko-KR" sz="1400"/>
              <a:t>: </a:t>
            </a:r>
            <a:r>
              <a:rPr lang="en-US" altLang="zh-CN" sz="1400"/>
              <a:t>Finalize normative work </a:t>
            </a:r>
            <a:r>
              <a:rPr lang="en-GB" altLang="ko-KR" sz="1400"/>
              <a:t>via coordination with RAN2</a:t>
            </a:r>
            <a:r>
              <a:rPr lang="en-US" altLang="zh-CN" sz="1400"/>
              <a:t>.</a:t>
            </a:r>
          </a:p>
          <a:p>
            <a:pPr marL="984250" lvl="2" indent="-269875">
              <a:spcBef>
                <a:spcPts val="0"/>
              </a:spcBef>
              <a:spcAft>
                <a:spcPts val="0"/>
              </a:spcAft>
            </a:pPr>
            <a:endParaRPr lang="en-US" altLang="zh-CN" sz="1400" smtClean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47491758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6883</TotalTime>
  <Words>533</Words>
  <Application>Microsoft Office PowerPoint</Application>
  <PresentationFormat>화면 슬라이드 쇼(4:3)</PresentationFormat>
  <Paragraphs>127</Paragraphs>
  <Slides>8</Slides>
  <Notes>8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16" baseType="lpstr">
      <vt:lpstr>Arial </vt:lpstr>
      <vt:lpstr>宋体</vt:lpstr>
      <vt:lpstr>맑은 고딕</vt:lpstr>
      <vt:lpstr>Arial</vt:lpstr>
      <vt:lpstr>Calibri</vt:lpstr>
      <vt:lpstr>Times New Roman</vt:lpstr>
      <vt:lpstr>Wingdings</vt:lpstr>
      <vt:lpstr>Office Theme</vt:lpstr>
      <vt:lpstr> ♥ eV2XARC_Ph2 Status Report ♥</vt:lpstr>
      <vt:lpstr>eV2XARC_Ph2 status after SA2#147E</vt:lpstr>
      <vt:lpstr>BACKUP     SA2#146E eV2XARC_Ph2 Status Report (S2-2106531) for information</vt:lpstr>
      <vt:lpstr>eV2XARC_Ph2 Status at SA#93-e</vt:lpstr>
      <vt:lpstr>eV2XARC_Ph2 status after SA2#146E</vt:lpstr>
      <vt:lpstr>BACKUP     SA2#145E eV2XARC_Ph2 Status Report (S2-2105190) for information</vt:lpstr>
      <vt:lpstr>eV2XARC_Ph2 Status at SA#92-e</vt:lpstr>
      <vt:lpstr>eV2XARC_Ph2 status after SA2#145E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LaeYoung (LG Electronics)</cp:lastModifiedBy>
  <cp:revision>1533</cp:revision>
  <dcterms:created xsi:type="dcterms:W3CDTF">2008-08-30T09:32:10Z</dcterms:created>
  <dcterms:modified xsi:type="dcterms:W3CDTF">2021-10-25T07:59:30Z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